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6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1" r:id="rId3"/>
    <p:sldId id="260" r:id="rId4"/>
    <p:sldId id="263" r:id="rId5"/>
    <p:sldId id="264" r:id="rId6"/>
    <p:sldId id="265" r:id="rId7"/>
    <p:sldId id="258" r:id="rId8"/>
    <p:sldId id="259" r:id="rId9"/>
    <p:sldId id="257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6" autoAdjust="0"/>
    <p:restoredTop sz="94660"/>
  </p:normalViewPr>
  <p:slideViewPr>
    <p:cSldViewPr snapToGrid="0">
      <p:cViewPr varScale="1">
        <p:scale>
          <a:sx n="89" d="100"/>
          <a:sy n="89" d="100"/>
        </p:scale>
        <p:origin x="1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4EB9EA3-BA0B-4C1B-9DC6-3E9342B8E2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DE9A85-022A-445A-85F8-DEE780BE9A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4DED2-448F-4116-9002-2801380BF33A}" type="datetimeFigureOut">
              <a:rPr lang="en-IN" smtClean="0"/>
              <a:t>01/02/21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2D265-FDB3-4501-BBD4-032A5EF628D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99D167-D899-4499-8370-FECD34677A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45F6AD-550C-46EE-96D4-D52DBFB25B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9380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4F7564-E26C-409F-B4A6-CC09F4CBAE07}" type="datetimeFigureOut">
              <a:rPr lang="en-IN" smtClean="0"/>
              <a:t>01/02/21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A646B-192D-4C23-AA61-79EA55FA44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006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>
                <a:solidFill>
                  <a:schemeClr val="tx1">
                    <a:alpha val="60000"/>
                  </a:schemeClr>
                </a:solidFill>
              </a:rPr>
              <a:t>DX Lecture Series                                                                                  </a:t>
            </a:r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777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879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80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67CAD5-C070-4DFD-B384-0DB784A02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0" i="0" u="none">
                <a:ln>
                  <a:solidFill>
                    <a:schemeClr val="bg1"/>
                  </a:solidFill>
                </a:ln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IN"/>
              <a:t>DX Lecture Series                                                                                  </a:t>
            </a:r>
            <a:endParaRPr lang="en-US" sz="900" dirty="0">
              <a:latin typeface="+mn-lt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1A581D-13D9-4A6F-9138-CF7422040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9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82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14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750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88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266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110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74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IN">
                <a:solidFill>
                  <a:schemeClr val="tx1">
                    <a:alpha val="60000"/>
                  </a:schemeClr>
                </a:solidFill>
              </a:rPr>
              <a:t>DX Lecture Series                                                                                  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235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gif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mpanies That Failed At Digital Transformation And What We Can Learn From  Them">
            <a:extLst>
              <a:ext uri="{FF2B5EF4-FFF2-40B4-BE49-F238E27FC236}">
                <a16:creationId xmlns:a16="http://schemas.microsoft.com/office/drawing/2014/main" id="{8D6C6C37-7307-4248-BF72-DC5F430A6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46B753-39B4-448D-99A6-22A5CE361A4D}"/>
              </a:ext>
            </a:extLst>
          </p:cNvPr>
          <p:cNvSpPr txBox="1"/>
          <p:nvPr/>
        </p:nvSpPr>
        <p:spPr>
          <a:xfrm>
            <a:off x="945501" y="3458428"/>
            <a:ext cx="10300997" cy="769441"/>
          </a:xfrm>
          <a:prstGeom prst="rect">
            <a:avLst/>
          </a:prstGeom>
          <a:solidFill>
            <a:schemeClr val="tx2">
              <a:lumMod val="75000"/>
              <a:alpha val="8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ICT Evolution and Adoption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75E40B-5438-4F29-B6A3-1F889CFB6A3F}"/>
              </a:ext>
            </a:extLst>
          </p:cNvPr>
          <p:cNvSpPr txBox="1"/>
          <p:nvPr/>
        </p:nvSpPr>
        <p:spPr>
          <a:xfrm>
            <a:off x="8456102" y="2785145"/>
            <a:ext cx="156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Lecture Series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C5F77-7282-4D75-8662-A3745AA42C4E}"/>
              </a:ext>
            </a:extLst>
          </p:cNvPr>
          <p:cNvSpPr txBox="1"/>
          <p:nvPr/>
        </p:nvSpPr>
        <p:spPr>
          <a:xfrm>
            <a:off x="10407599" y="6404692"/>
            <a:ext cx="1677798" cy="369332"/>
          </a:xfrm>
          <a:prstGeom prst="rect">
            <a:avLst/>
          </a:prstGeom>
          <a:solidFill>
            <a:schemeClr val="tx2">
              <a:lumMod val="75000"/>
              <a:alpha val="50000"/>
            </a:schemeClr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Ashish Pachory</a:t>
            </a:r>
          </a:p>
        </p:txBody>
      </p:sp>
    </p:spTree>
    <p:extLst>
      <p:ext uri="{BB962C8B-B14F-4D97-AF65-F5344CB8AC3E}">
        <p14:creationId xmlns:p14="http://schemas.microsoft.com/office/powerpoint/2010/main" val="1580995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6E6A9-4E7D-4B89-A14E-ED6A7919C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Self-Assessment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B660C-5D89-4B58-B522-0324C8D8C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What were the main factors behind the adoption of Personal Computers, or PCs?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What is the biggest driver of change in the evolution and adoption of ICT?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What is the common theme that has driven successive generations of ICT so far? 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What are the 5 main enablers of ICT and how have they individually impacted an industry (pick any industry)?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In your opinion, what will be the enabling agent of the next generation of ICT, and why?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Why has adoption of ICT been a challenge?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  <a:p>
            <a:pPr marL="0" indent="0">
              <a:buNone/>
            </a:pPr>
            <a:r>
              <a:rPr lang="en-IN" dirty="0"/>
              <a:t>Note: You are welcome to share your answers with me at </a:t>
            </a:r>
            <a:r>
              <a:rPr lang="en-IN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apachory@outlook.com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F75479-2E0F-4FA5-A1A2-C6DBF9554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 sz="900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AC1C8D-3973-4B87-9DAE-E57AA8377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530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E9042-3C0F-4433-BCFB-FF0E2B288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ICT?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4A76A9-26F2-47A5-B93F-13690C0DC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A8A4CB-CC23-4E49-8670-7A197C3DA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98FCA2-02F5-4DEA-BA75-78B7C81B337D}"/>
              </a:ext>
            </a:extLst>
          </p:cNvPr>
          <p:cNvSpPr txBox="1"/>
          <p:nvPr/>
        </p:nvSpPr>
        <p:spPr>
          <a:xfrm>
            <a:off x="1094677" y="1886317"/>
            <a:ext cx="580946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ICT refers to a </a:t>
            </a:r>
            <a:r>
              <a:rPr lang="en-IN" i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CONVERGENCE</a:t>
            </a:r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 of </a:t>
            </a:r>
            <a:r>
              <a:rPr lang="en-IN" b="1" dirty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INFORMATION</a:t>
            </a:r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 and </a:t>
            </a:r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COMMUNICATION</a:t>
            </a:r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 technologies</a:t>
            </a:r>
          </a:p>
          <a:p>
            <a:endParaRPr lang="en-IN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OCR A Extended" panose="02010509020102010303" pitchFamily="50" charset="0"/>
            </a:endParaRPr>
          </a:p>
          <a:p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ICT allows people, organizations, and systems to </a:t>
            </a:r>
            <a:r>
              <a:rPr lang="en-IN" i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store, convert, process, transmit, retrieve, </a:t>
            </a:r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and </a:t>
            </a:r>
            <a:r>
              <a:rPr lang="en-IN" i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protect</a:t>
            </a:r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 information anywhere, anytime</a:t>
            </a:r>
          </a:p>
          <a:p>
            <a:endParaRPr lang="en-IN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OCR A Extended" panose="02010509020102010303" pitchFamily="50" charset="0"/>
            </a:endParaRPr>
          </a:p>
          <a:p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While </a:t>
            </a:r>
            <a:r>
              <a:rPr lang="en-IN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IT</a:t>
            </a:r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, or Information Technology, was the driver of the Information Age, advances in </a:t>
            </a:r>
            <a:r>
              <a:rPr lang="en-IN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ICT </a:t>
            </a:r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are driving the </a:t>
            </a:r>
            <a:r>
              <a:rPr lang="en-IN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OCR A Extended" panose="02010509020102010303" pitchFamily="50" charset="0"/>
              </a:rPr>
              <a:t>DIGITAL AGE</a:t>
            </a:r>
            <a:endParaRPr lang="en-IN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OCR A Extended" panose="02010509020102010303" pitchFamily="50" charset="0"/>
            </a:endParaRPr>
          </a:p>
        </p:txBody>
      </p:sp>
      <p:pic>
        <p:nvPicPr>
          <p:cNvPr id="1030" name="Picture 6" descr="Good poster for helping explain the forms of technology that can be used at  home and in the classroom. | Computer lessons, Teaching computers, Computer  lab lessons">
            <a:extLst>
              <a:ext uri="{FF2B5EF4-FFF2-40B4-BE49-F238E27FC236}">
                <a16:creationId xmlns:a16="http://schemas.microsoft.com/office/drawing/2014/main" id="{61B93C6F-BEA2-489D-815F-50014C826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335" y="1832019"/>
            <a:ext cx="3159345" cy="418769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53150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01A3A-CBCA-40B9-BD6B-F69B75873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ICT: The Convergence that spawned a New World Order …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58D005-BF58-4DF5-A9C0-B4D7261A7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83ACB6-F7D5-4637-B564-5060DA057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99B73-F51E-4D2B-8EBA-401155A57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37" y="1856792"/>
            <a:ext cx="9012304" cy="41567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6203EB-2BDC-4BD6-8002-A545CF799A9D}"/>
              </a:ext>
            </a:extLst>
          </p:cNvPr>
          <p:cNvSpPr txBox="1"/>
          <p:nvPr/>
        </p:nvSpPr>
        <p:spPr>
          <a:xfrm>
            <a:off x="9545216" y="1856792"/>
            <a:ext cx="252859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+mj-lt"/>
              </a:rPr>
              <a:t>Convergence: </a:t>
            </a:r>
            <a:r>
              <a:rPr lang="en-IN" dirty="0">
                <a:latin typeface="+mj-lt"/>
              </a:rPr>
              <a:t>Merging of existing media to give rise to new or more enhanced media (Laptop, Smartphone, IP-TV, VoIP….)</a:t>
            </a:r>
          </a:p>
          <a:p>
            <a:endParaRPr lang="en-IN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+mj-lt"/>
              </a:rPr>
              <a:t>ICT: </a:t>
            </a:r>
            <a:r>
              <a:rPr lang="en-IN" dirty="0">
                <a:latin typeface="+mj-lt"/>
              </a:rPr>
              <a:t>Covers products and services that can S</a:t>
            </a:r>
            <a:r>
              <a:rPr lang="en-US" dirty="0">
                <a:latin typeface="+mj-lt"/>
              </a:rPr>
              <a:t>tore, retrieve, manipulate, transmit or receive information in digitized form.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1A2FDD-5E60-4C8A-B7F8-918B0C3B3DE3}"/>
              </a:ext>
            </a:extLst>
          </p:cNvPr>
          <p:cNvSpPr txBox="1"/>
          <p:nvPr/>
        </p:nvSpPr>
        <p:spPr>
          <a:xfrm>
            <a:off x="205273" y="6446903"/>
            <a:ext cx="1922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i="1" dirty="0">
                <a:solidFill>
                  <a:schemeClr val="bg2"/>
                </a:solidFill>
              </a:rPr>
              <a:t>© Ashish Pachory</a:t>
            </a:r>
          </a:p>
        </p:txBody>
      </p:sp>
    </p:spTree>
    <p:extLst>
      <p:ext uri="{BB962C8B-B14F-4D97-AF65-F5344CB8AC3E}">
        <p14:creationId xmlns:p14="http://schemas.microsoft.com/office/powerpoint/2010/main" val="2738366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2AFE0-6373-41B1-A3AB-A72AE0C61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Some Key Milestones in ICT Evolution….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CBB58A-34A8-4A42-9467-1F78B7813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7FC40-7714-4FB4-8EDC-EAEC61649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F28FE6-87ED-48E1-B4DF-A3262073F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2411089"/>
            <a:ext cx="4290449" cy="1685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D343D3-CD90-46A6-845D-EC7823439ABA}"/>
              </a:ext>
            </a:extLst>
          </p:cNvPr>
          <p:cNvSpPr txBox="1"/>
          <p:nvPr/>
        </p:nvSpPr>
        <p:spPr>
          <a:xfrm>
            <a:off x="1217760" y="2041757"/>
            <a:ext cx="4049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Mainframes and Minicomputers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5726EB-628D-445F-9EAB-41EBA43D7123}"/>
              </a:ext>
            </a:extLst>
          </p:cNvPr>
          <p:cNvSpPr txBox="1"/>
          <p:nvPr/>
        </p:nvSpPr>
        <p:spPr>
          <a:xfrm>
            <a:off x="6801878" y="2028856"/>
            <a:ext cx="4049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IBM-PC and MS-DOS</a:t>
            </a:r>
          </a:p>
        </p:txBody>
      </p:sp>
      <p:pic>
        <p:nvPicPr>
          <p:cNvPr id="3078" name="Picture 6" descr="Client-Server Architecture | Types Of Client Server Architecture | Tech Blog">
            <a:extLst>
              <a:ext uri="{FF2B5EF4-FFF2-40B4-BE49-F238E27FC236}">
                <a16:creationId xmlns:a16="http://schemas.microsoft.com/office/drawing/2014/main" id="{D4553190-3CF7-4114-8B5B-5E1628C84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79" y="4632680"/>
            <a:ext cx="4290449" cy="168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C6690A3-C64B-4137-BD90-E1C56629092F}"/>
              </a:ext>
            </a:extLst>
          </p:cNvPr>
          <p:cNvSpPr txBox="1"/>
          <p:nvPr/>
        </p:nvSpPr>
        <p:spPr>
          <a:xfrm>
            <a:off x="1097279" y="4225420"/>
            <a:ext cx="4049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Client-Server Architecture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5B59EC-E7F5-4E6E-9CFE-6399E234E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002" y="2410425"/>
            <a:ext cx="4295238" cy="1685714"/>
          </a:xfrm>
          <a:prstGeom prst="rect">
            <a:avLst/>
          </a:prstGeom>
        </p:spPr>
      </p:pic>
      <p:pic>
        <p:nvPicPr>
          <p:cNvPr id="3082" name="Picture 10" descr="The Pros and Cons of Local Area Network (LAN) - Cascade Business News">
            <a:extLst>
              <a:ext uri="{FF2B5EF4-FFF2-40B4-BE49-F238E27FC236}">
                <a16:creationId xmlns:a16="http://schemas.microsoft.com/office/drawing/2014/main" id="{7620CBD3-7C5F-475C-9AB4-9576295E3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6049" y="4594752"/>
            <a:ext cx="4290449" cy="1658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EC6110F-B3C3-4586-9D20-709AA02300DA}"/>
              </a:ext>
            </a:extLst>
          </p:cNvPr>
          <p:cNvSpPr txBox="1"/>
          <p:nvPr/>
        </p:nvSpPr>
        <p:spPr>
          <a:xfrm>
            <a:off x="6924755" y="4263348"/>
            <a:ext cx="4049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Networking and LAN</a:t>
            </a:r>
          </a:p>
        </p:txBody>
      </p:sp>
    </p:spTree>
    <p:extLst>
      <p:ext uri="{BB962C8B-B14F-4D97-AF65-F5344CB8AC3E}">
        <p14:creationId xmlns:p14="http://schemas.microsoft.com/office/powerpoint/2010/main" val="1806457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2AFE0-6373-41B1-A3AB-A72AE0C61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Some Key Milestones in ICT Evolution…</a:t>
            </a:r>
            <a:r>
              <a:rPr lang="en-IN" sz="1200" b="1" dirty="0"/>
              <a:t>(CONTD)</a:t>
            </a:r>
            <a:endParaRPr lang="en-IN" b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CBB58A-34A8-4A42-9467-1F78B7813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7FC40-7714-4FB4-8EDC-EAEC61649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5</a:t>
            </a:fld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23B24F-9BB9-4CDE-B2C6-A514E9D27D89}"/>
              </a:ext>
            </a:extLst>
          </p:cNvPr>
          <p:cNvSpPr txBox="1"/>
          <p:nvPr/>
        </p:nvSpPr>
        <p:spPr>
          <a:xfrm>
            <a:off x="1493061" y="2071864"/>
            <a:ext cx="324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Internet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F37D8DC-3521-4ED3-9CF2-8B5B9B351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441196"/>
            <a:ext cx="4291956" cy="1450757"/>
          </a:xfrm>
          <a:prstGeom prst="rect">
            <a:avLst/>
          </a:prstGeom>
        </p:spPr>
      </p:pic>
      <p:pic>
        <p:nvPicPr>
          <p:cNvPr id="4102" name="Picture 6" descr="The OSI model explained and how to easily remember its 7 layers | Network  World">
            <a:extLst>
              <a:ext uri="{FF2B5EF4-FFF2-40B4-BE49-F238E27FC236}">
                <a16:creationId xmlns:a16="http://schemas.microsoft.com/office/drawing/2014/main" id="{6589D6DE-C5A9-46E9-9018-C289BB47E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436" y="1942633"/>
            <a:ext cx="1057469" cy="793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94718056-215A-4A95-B147-24EE796D648F}"/>
              </a:ext>
            </a:extLst>
          </p:cNvPr>
          <p:cNvSpPr/>
          <p:nvPr/>
        </p:nvSpPr>
        <p:spPr>
          <a:xfrm rot="705304">
            <a:off x="1017037" y="2256638"/>
            <a:ext cx="806868" cy="1845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75AC033-9852-43BC-806C-13D3AAF26506}"/>
              </a:ext>
            </a:extLst>
          </p:cNvPr>
          <p:cNvGrpSpPr/>
          <p:nvPr/>
        </p:nvGrpSpPr>
        <p:grpSpPr>
          <a:xfrm>
            <a:off x="6802766" y="2441197"/>
            <a:ext cx="4078727" cy="1579272"/>
            <a:chOff x="6962863" y="4660351"/>
            <a:chExt cx="3010248" cy="1284733"/>
          </a:xfrm>
        </p:grpSpPr>
        <p:pic>
          <p:nvPicPr>
            <p:cNvPr id="4104" name="Picture 8">
              <a:extLst>
                <a:ext uri="{FF2B5EF4-FFF2-40B4-BE49-F238E27FC236}">
                  <a16:creationId xmlns:a16="http://schemas.microsoft.com/office/drawing/2014/main" id="{0F71CA84-6AAD-4E69-A06E-876D4D683E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62863" y="4919537"/>
              <a:ext cx="797710" cy="7663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6" name="Picture 10" descr="Main web browser features">
              <a:extLst>
                <a:ext uri="{FF2B5EF4-FFF2-40B4-BE49-F238E27FC236}">
                  <a16:creationId xmlns:a16="http://schemas.microsoft.com/office/drawing/2014/main" id="{EDEB567C-96CE-4EED-8F27-59AFFB596A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5316" y="4660351"/>
              <a:ext cx="2137795" cy="1284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1F6E1D2-3E8A-46EA-AC32-E77987D6870E}"/>
              </a:ext>
            </a:extLst>
          </p:cNvPr>
          <p:cNvSpPr txBox="1"/>
          <p:nvPr/>
        </p:nvSpPr>
        <p:spPr>
          <a:xfrm>
            <a:off x="7452402" y="2051881"/>
            <a:ext cx="353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World Wide Web and Web Browser</a:t>
            </a:r>
          </a:p>
        </p:txBody>
      </p:sp>
      <p:pic>
        <p:nvPicPr>
          <p:cNvPr id="4110" name="Picture 14" descr="ConceptDraw Samples | Computer and networks - Computer network diagrams |  Network infrastructure, Visio network diagram, Computer network">
            <a:extLst>
              <a:ext uri="{FF2B5EF4-FFF2-40B4-BE49-F238E27FC236}">
                <a16:creationId xmlns:a16="http://schemas.microsoft.com/office/drawing/2014/main" id="{E8F4BDB1-19DE-4B4F-860A-6581C76636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698" y="4598032"/>
            <a:ext cx="4382538" cy="1657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B90BA1E-077C-429D-BAE8-C07031DA3EBB}"/>
              </a:ext>
            </a:extLst>
          </p:cNvPr>
          <p:cNvSpPr txBox="1"/>
          <p:nvPr/>
        </p:nvSpPr>
        <p:spPr>
          <a:xfrm>
            <a:off x="1420471" y="4228700"/>
            <a:ext cx="3816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 Network (Multiple Access Types)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37DF33C-0D78-495D-A0E4-C934ACA5D6A4}"/>
              </a:ext>
            </a:extLst>
          </p:cNvPr>
          <p:cNvSpPr txBox="1"/>
          <p:nvPr/>
        </p:nvSpPr>
        <p:spPr>
          <a:xfrm>
            <a:off x="7338870" y="4217932"/>
            <a:ext cx="3816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Web Server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5214751-6105-4CE7-B8AF-6906E1E22759}"/>
              </a:ext>
            </a:extLst>
          </p:cNvPr>
          <p:cNvGrpSpPr/>
          <p:nvPr/>
        </p:nvGrpSpPr>
        <p:grpSpPr>
          <a:xfrm>
            <a:off x="7107011" y="4536542"/>
            <a:ext cx="4360739" cy="1654533"/>
            <a:chOff x="7107011" y="4536542"/>
            <a:chExt cx="4360739" cy="1654533"/>
          </a:xfrm>
        </p:grpSpPr>
        <p:pic>
          <p:nvPicPr>
            <p:cNvPr id="4112" name="Picture 16" descr="Web Server and Its Type - GeeksforGeeks">
              <a:extLst>
                <a:ext uri="{FF2B5EF4-FFF2-40B4-BE49-F238E27FC236}">
                  <a16:creationId xmlns:a16="http://schemas.microsoft.com/office/drawing/2014/main" id="{92EE6C34-D190-485E-B962-2BA4F604EF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07011" y="4536542"/>
              <a:ext cx="4229081" cy="15792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B3FEB46-F2C2-455C-B70F-4455076953E2}"/>
                </a:ext>
              </a:extLst>
            </p:cNvPr>
            <p:cNvSpPr/>
            <p:nvPr/>
          </p:nvSpPr>
          <p:spPr>
            <a:xfrm>
              <a:off x="11155680" y="5947794"/>
              <a:ext cx="312070" cy="2432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845531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2AFE0-6373-41B1-A3AB-A72AE0C61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Some Key Milestones in ICT Evolution…</a:t>
            </a:r>
            <a:r>
              <a:rPr lang="en-IN" sz="1200" b="1" dirty="0"/>
              <a:t>(CONTD)</a:t>
            </a:r>
            <a:endParaRPr lang="en-IN" b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CBB58A-34A8-4A42-9467-1F78B7813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37FC40-7714-4FB4-8EDC-EAEC61649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6</a:t>
            </a:fld>
            <a:endParaRPr lang="en-US"/>
          </a:p>
        </p:txBody>
      </p:sp>
      <p:pic>
        <p:nvPicPr>
          <p:cNvPr id="5124" name="Picture 4" descr="Web Application Development Company In India { Free Consultation }">
            <a:extLst>
              <a:ext uri="{FF2B5EF4-FFF2-40B4-BE49-F238E27FC236}">
                <a16:creationId xmlns:a16="http://schemas.microsoft.com/office/drawing/2014/main" id="{072A6E7F-94BD-4B87-A398-445C14C680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441196"/>
            <a:ext cx="4111690" cy="1917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A76409A-23E0-441D-8AAF-E698799CC36F}"/>
              </a:ext>
            </a:extLst>
          </p:cNvPr>
          <p:cNvSpPr txBox="1"/>
          <p:nvPr/>
        </p:nvSpPr>
        <p:spPr>
          <a:xfrm>
            <a:off x="1493061" y="2071864"/>
            <a:ext cx="324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Web Applications</a:t>
            </a:r>
          </a:p>
        </p:txBody>
      </p:sp>
      <p:pic>
        <p:nvPicPr>
          <p:cNvPr id="5126" name="Picture 6" descr="IPv4 vs. IPv6: What's the Difference? | Avast">
            <a:extLst>
              <a:ext uri="{FF2B5EF4-FFF2-40B4-BE49-F238E27FC236}">
                <a16:creationId xmlns:a16="http://schemas.microsoft.com/office/drawing/2014/main" id="{2B117117-5D9F-4D42-995B-4B3309D01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8670" y="2490650"/>
            <a:ext cx="4111690" cy="1818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42AB2D7-0A64-4C96-9FAE-7D0021C1860A}"/>
              </a:ext>
            </a:extLst>
          </p:cNvPr>
          <p:cNvSpPr txBox="1"/>
          <p:nvPr/>
        </p:nvSpPr>
        <p:spPr>
          <a:xfrm>
            <a:off x="7281245" y="2071550"/>
            <a:ext cx="324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IPv6</a:t>
            </a:r>
          </a:p>
        </p:txBody>
      </p:sp>
      <p:pic>
        <p:nvPicPr>
          <p:cNvPr id="5128" name="Picture 8" descr="Social, Mobility, Analytics and Cloud also known as the big 4 of the IT  industry are strong platforms for any business to … | Digital business,  Business, Technology">
            <a:extLst>
              <a:ext uri="{FF2B5EF4-FFF2-40B4-BE49-F238E27FC236}">
                <a16:creationId xmlns:a16="http://schemas.microsoft.com/office/drawing/2014/main" id="{B3AD9745-9337-4226-9C46-D478DE720D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1807" y="4839891"/>
            <a:ext cx="4479739" cy="1450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B567966-E6C9-4040-B7B3-527337E867E8}"/>
              </a:ext>
            </a:extLst>
          </p:cNvPr>
          <p:cNvSpPr txBox="1"/>
          <p:nvPr/>
        </p:nvSpPr>
        <p:spPr>
          <a:xfrm>
            <a:off x="4408406" y="4466518"/>
            <a:ext cx="3246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Digital Technology</a:t>
            </a:r>
          </a:p>
        </p:txBody>
      </p:sp>
    </p:spTree>
    <p:extLst>
      <p:ext uri="{BB962C8B-B14F-4D97-AF65-F5344CB8AC3E}">
        <p14:creationId xmlns:p14="http://schemas.microsoft.com/office/powerpoint/2010/main" val="1890989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46057-845A-439A-BB0B-32A943EFE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Different Generations of ICT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86D07-ED94-4EAD-B9DC-0BE736587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/>
              <a:t>DX Lecture Series                                                                                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4C89B4-CC7A-4DEF-A10C-2E79672E0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7</a:t>
            </a:fld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11430F77-6384-4251-BE25-75874AFF8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79454"/>
            <a:ext cx="8198498" cy="4438237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1C452B34-FB3E-4E13-985B-782A4A67F537}"/>
              </a:ext>
            </a:extLst>
          </p:cNvPr>
          <p:cNvSpPr txBox="1"/>
          <p:nvPr/>
        </p:nvSpPr>
        <p:spPr>
          <a:xfrm>
            <a:off x="9298082" y="1793376"/>
            <a:ext cx="2498117" cy="45243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1600" b="1" u="sng" dirty="0">
                <a:solidFill>
                  <a:schemeClr val="accent1"/>
                </a:solidFill>
                <a:latin typeface="+mj-lt"/>
              </a:rPr>
              <a:t>MILESTONES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Mainframes and Minicomputers</a:t>
            </a:r>
            <a:r>
              <a:rPr lang="en-IN" sz="1600" dirty="0">
                <a:latin typeface="+mj-lt"/>
              </a:rPr>
              <a:t>: </a:t>
            </a:r>
            <a:r>
              <a:rPr lang="en-IN" sz="1600" i="1" dirty="0">
                <a:latin typeface="+mj-lt"/>
              </a:rPr>
              <a:t>Proprietary</a:t>
            </a:r>
            <a:r>
              <a:rPr lang="en-IN" sz="1600" dirty="0">
                <a:latin typeface="+mj-lt"/>
              </a:rPr>
              <a:t> tech, Limited display,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IBM PC: </a:t>
            </a:r>
            <a:r>
              <a:rPr lang="en-IN" sz="1600" dirty="0">
                <a:latin typeface="+mj-lt"/>
              </a:rPr>
              <a:t>File Sharing, </a:t>
            </a:r>
            <a:r>
              <a:rPr lang="en-IN" sz="1600" i="1" dirty="0">
                <a:latin typeface="+mj-lt"/>
              </a:rPr>
              <a:t>End</a:t>
            </a:r>
            <a:r>
              <a:rPr lang="en-IN" sz="1600" dirty="0">
                <a:latin typeface="+mj-lt"/>
              </a:rPr>
              <a:t>-user, MSDOS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Client Server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Networking and 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Packet Transfer </a:t>
            </a:r>
            <a:r>
              <a:rPr lang="en-IN" sz="1600" dirty="0">
                <a:latin typeface="+mj-lt"/>
              </a:rPr>
              <a:t>(TCP/IP)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Internet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WWW, web Browser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Data Networks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Web Servers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Web Software/Apps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IPv6, Web 2.0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+mj-lt"/>
              </a:rPr>
              <a:t>Digital Age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960F46F-F770-4A75-9A13-5B3CBC0279C8}"/>
              </a:ext>
            </a:extLst>
          </p:cNvPr>
          <p:cNvSpPr txBox="1"/>
          <p:nvPr/>
        </p:nvSpPr>
        <p:spPr>
          <a:xfrm>
            <a:off x="205273" y="6446903"/>
            <a:ext cx="1922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i="1" dirty="0">
                <a:solidFill>
                  <a:schemeClr val="bg2"/>
                </a:solidFill>
              </a:rPr>
              <a:t>© Ashish Pachory</a:t>
            </a:r>
          </a:p>
        </p:txBody>
      </p:sp>
    </p:spTree>
    <p:extLst>
      <p:ext uri="{BB962C8B-B14F-4D97-AF65-F5344CB8AC3E}">
        <p14:creationId xmlns:p14="http://schemas.microsoft.com/office/powerpoint/2010/main" val="1477053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ACA2A-13F0-489F-B37E-6DB47516E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Advances in ICT are Rewriting the Internet Story …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28B766-A6DA-4B33-A54F-56CEAF140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DX Lecture Series                                                                                  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A01FD7-338E-4615-9012-DD6DA54D4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979A00-321C-49F2-8F8D-A945DD4D7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25" y="1922382"/>
            <a:ext cx="10590476" cy="43523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EC826B-CEB9-41B9-844C-CEDC6F0A3FB7}"/>
              </a:ext>
            </a:extLst>
          </p:cNvPr>
          <p:cNvSpPr txBox="1"/>
          <p:nvPr/>
        </p:nvSpPr>
        <p:spPr>
          <a:xfrm>
            <a:off x="205273" y="6446903"/>
            <a:ext cx="1922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i="1" dirty="0">
                <a:solidFill>
                  <a:schemeClr val="bg2"/>
                </a:solidFill>
              </a:rPr>
              <a:t>© Ashish Pachory</a:t>
            </a:r>
          </a:p>
        </p:txBody>
      </p:sp>
    </p:spTree>
    <p:extLst>
      <p:ext uri="{BB962C8B-B14F-4D97-AF65-F5344CB8AC3E}">
        <p14:creationId xmlns:p14="http://schemas.microsoft.com/office/powerpoint/2010/main" val="809286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BBB70E2-68DD-4F21-BEAE-9AAB77D53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… And Creating a New Environment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4DFF9EC-7784-442D-A77C-7AFAD49C1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050" b="1"/>
              <a:t>DX Lecture Series                                                                                 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3BEEA6-FCD9-4B30-B2A3-FA1265C36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9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937279-DC57-4506-B4F6-A3253267CC1F}"/>
              </a:ext>
            </a:extLst>
          </p:cNvPr>
          <p:cNvSpPr txBox="1"/>
          <p:nvPr/>
        </p:nvSpPr>
        <p:spPr>
          <a:xfrm>
            <a:off x="205273" y="6446903"/>
            <a:ext cx="19221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i="1" dirty="0">
                <a:solidFill>
                  <a:schemeClr val="bg2"/>
                </a:solidFill>
              </a:rPr>
              <a:t>© Ashish Pachory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C22646-AB8F-4618-BB99-A0D1E1E1D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184" y="1825632"/>
            <a:ext cx="9959496" cy="449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22664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1035</TotalTime>
  <Words>420</Words>
  <Application>Microsoft Macintosh PowerPoint</Application>
  <PresentationFormat>Widescreen</PresentationFormat>
  <Paragraphs>74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OCR A Extended</vt:lpstr>
      <vt:lpstr>Retrospect</vt:lpstr>
      <vt:lpstr>PowerPoint Presentation</vt:lpstr>
      <vt:lpstr>What is ICT?</vt:lpstr>
      <vt:lpstr>ICT: The Convergence that spawned a New World Order …</vt:lpstr>
      <vt:lpstr>Some Key Milestones in ICT Evolution….</vt:lpstr>
      <vt:lpstr>Some Key Milestones in ICT Evolution…(CONTD)</vt:lpstr>
      <vt:lpstr>Some Key Milestones in ICT Evolution…(CONTD)</vt:lpstr>
      <vt:lpstr>Different Generations of ICT</vt:lpstr>
      <vt:lpstr>Advances in ICT are Rewriting the Internet Story …</vt:lpstr>
      <vt:lpstr>… And Creating a New Environment</vt:lpstr>
      <vt:lpstr>Self-Assessment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Pachory</dc:creator>
  <cp:lastModifiedBy>Microsoft Office User</cp:lastModifiedBy>
  <cp:revision>39</cp:revision>
  <dcterms:created xsi:type="dcterms:W3CDTF">2021-01-19T04:40:08Z</dcterms:created>
  <dcterms:modified xsi:type="dcterms:W3CDTF">2021-02-01T09:45:50Z</dcterms:modified>
</cp:coreProperties>
</file>

<file path=docProps/thumbnail.jpeg>
</file>